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1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31277A-F266-4508-A914-721872A34F34}" type="slidenum"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91205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8718721-D4D5-4B01-9B4D-2E421D170DF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516E44-208B-4CB6-8D1E-92BBEFF879F2}" type="slidenum">
              <a:t>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52513" y="1092200"/>
            <a:ext cx="5243512" cy="39338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94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8A662F-21CA-4EE5-9737-434FFBA62087}" type="slidenum">
              <a:t>10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52513" y="1092200"/>
            <a:ext cx="5243512" cy="39338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587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2B763B-E22B-4816-8EDF-468800DB13AA}" type="slidenum">
              <a:t>11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52513" y="1092200"/>
            <a:ext cx="5243512" cy="39338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80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E895D7-66FE-4AB0-9148-4BC06647D476}" type="slidenum">
              <a:t>12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52513" y="1092200"/>
            <a:ext cx="5243512" cy="39338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1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632D74-0071-4E13-A335-4500CBA525A6}" type="slidenum">
              <a:t>13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52513" y="1092200"/>
            <a:ext cx="5243512" cy="39338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29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32802D-7494-4B15-946A-5FFF5687F2E7}" type="slidenum">
              <a:t>14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52513" y="1092200"/>
            <a:ext cx="5243512" cy="39338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6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2A26FF-D283-44B0-8E9D-2D4FC4DE6D89}" type="slidenum">
              <a:t>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52513" y="1092200"/>
            <a:ext cx="5243512" cy="39338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C8B525-37D0-4235-91FC-A3E6F3400AF8}" type="slidenum">
              <a:t>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52513" y="1092200"/>
            <a:ext cx="5243512" cy="39338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95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DB3584-16A3-432D-9B11-324289396B16}" type="slidenum">
              <a:t>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52513" y="1092200"/>
            <a:ext cx="5243512" cy="39338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0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4CDB1C-EA3B-4C7E-9F27-C6235F2A540C}" type="slidenum">
              <a:t>5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52513" y="1092200"/>
            <a:ext cx="5243512" cy="39338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28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670B9E-CDB1-452A-A983-73F1B7923045}" type="slidenum">
              <a:t>6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52513" y="1092200"/>
            <a:ext cx="5243512" cy="39338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97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3E866C-C457-4515-B23F-F1328D85A714}" type="slidenum">
              <a:t>7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52513" y="1092200"/>
            <a:ext cx="5243512" cy="39338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84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E117CD-557E-4070-85E9-1153E4B9471E}" type="slidenum">
              <a:t>8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52513" y="1092200"/>
            <a:ext cx="5243512" cy="39338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399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A583D6-B95B-462F-9E44-DFBD6F8FA3AF}" type="slidenum">
              <a:t>9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52513" y="1092200"/>
            <a:ext cx="5243512" cy="39338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239" y="5407917"/>
            <a:ext cx="5079958" cy="436715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25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8799" y="1997244"/>
            <a:ext cx="5852656" cy="1670594"/>
          </a:xfrm>
        </p:spPr>
        <p:txBody>
          <a:bodyPr anchor="b">
            <a:noAutofit/>
          </a:bodyPr>
          <a:lstStyle>
            <a:lvl1pPr algn="ctr">
              <a:defRPr sz="529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8799" y="3966490"/>
            <a:ext cx="5852656" cy="1518605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6701" y="5571763"/>
            <a:ext cx="742240" cy="307987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8799" y="5571763"/>
            <a:ext cx="4481226" cy="3079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15619" y="5571763"/>
            <a:ext cx="455836" cy="3079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6717" y="3826497"/>
            <a:ext cx="563681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00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5308103"/>
            <a:ext cx="7495132" cy="624724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31381" y="1138618"/>
            <a:ext cx="7817866" cy="370517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5932827"/>
            <a:ext cx="7495132" cy="5442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2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999660"/>
            <a:ext cx="7495132" cy="3414817"/>
          </a:xfrm>
        </p:spPr>
        <p:txBody>
          <a:bodyPr anchor="ctr">
            <a:normAutofit/>
          </a:bodyPr>
          <a:lstStyle>
            <a:lvl1pPr algn="ctr">
              <a:defRPr sz="352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713130"/>
            <a:ext cx="7495134" cy="17639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19" y="4563803"/>
            <a:ext cx="72831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443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10" y="1082619"/>
            <a:ext cx="7055831" cy="2613222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4109" y="3695841"/>
            <a:ext cx="6496401" cy="71863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8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09" y="4787795"/>
            <a:ext cx="7495137" cy="16892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37033" y="9979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793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15408" y="3117203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7937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9420" y="4563803"/>
            <a:ext cx="72711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99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7" y="3647098"/>
            <a:ext cx="7495125" cy="1619080"/>
          </a:xfrm>
        </p:spPr>
        <p:txBody>
          <a:bodyPr anchor="b">
            <a:normAutofit/>
          </a:bodyPr>
          <a:lstStyle>
            <a:lvl1pPr algn="l">
              <a:defRPr sz="352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5266178"/>
            <a:ext cx="7495128" cy="94843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9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784" y="1082619"/>
            <a:ext cx="6973058" cy="2473228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4011668"/>
            <a:ext cx="7495128" cy="97771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993119"/>
            <a:ext cx="7495134" cy="1483936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8001" y="988661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3370" y="2874537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9420" y="3779838"/>
            <a:ext cx="72711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74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082618"/>
            <a:ext cx="7495132" cy="25292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527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3931031"/>
            <a:ext cx="7495128" cy="99787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3" y="4927789"/>
            <a:ext cx="7495132" cy="1549267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24" y="3779838"/>
            <a:ext cx="728312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913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2" y="2744913"/>
            <a:ext cx="7495134" cy="373214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5588"/>
            <a:ext cx="72831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01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7784" y="999660"/>
            <a:ext cx="1784758" cy="54773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5" y="999660"/>
            <a:ext cx="5419007" cy="547739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85243" y="999660"/>
            <a:ext cx="0" cy="547739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93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9421" y="2595588"/>
            <a:ext cx="727111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5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9" y="1809354"/>
            <a:ext cx="7271118" cy="2008984"/>
          </a:xfrm>
        </p:spPr>
        <p:txBody>
          <a:bodyPr anchor="b">
            <a:normAutofit/>
          </a:bodyPr>
          <a:lstStyle>
            <a:lvl1pPr algn="ctr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419" y="4116991"/>
            <a:ext cx="7271118" cy="1201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9421" y="3967663"/>
            <a:ext cx="727111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11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9419" y="2597340"/>
            <a:ext cx="72711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0401" y="2741642"/>
            <a:ext cx="3679428" cy="37999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958" y="2741642"/>
            <a:ext cx="3679428" cy="37999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9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2930540"/>
            <a:ext cx="3679428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7415" y="3575096"/>
            <a:ext cx="3679428" cy="298355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297" y="2930540"/>
            <a:ext cx="3679428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297" y="3575096"/>
            <a:ext cx="3679428" cy="298355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9420" y="2595588"/>
            <a:ext cx="72711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60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3" cy="14372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5588"/>
            <a:ext cx="72711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54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176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530602"/>
            <a:ext cx="2796644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083" y="1082619"/>
            <a:ext cx="4250464" cy="539443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2" y="3341188"/>
            <a:ext cx="2796644" cy="2687889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9420" y="3210528"/>
            <a:ext cx="2572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10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2076576"/>
            <a:ext cx="4004250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52727" y="1138617"/>
            <a:ext cx="3229530" cy="52824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3588511"/>
            <a:ext cx="4004249" cy="2015913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0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2" cy="14372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2744913"/>
            <a:ext cx="7495134" cy="3797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7788" y="6570384"/>
            <a:ext cx="1265902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7412" y="6570384"/>
            <a:ext cx="5627541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524" y="6570384"/>
            <a:ext cx="436022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fld id="{B68222C3-1007-4CAF-B1CB-97EA832E1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8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503972" rtl="0" eaLnBrk="1" latinLnBrk="0" hangingPunct="1">
        <a:spcBef>
          <a:spcPct val="0"/>
        </a:spcBef>
        <a:buNone/>
        <a:defRPr sz="440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64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20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98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76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2118799" y="1947111"/>
            <a:ext cx="5852656" cy="1720727"/>
          </a:xfr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srgbClr val="0000FF"/>
                </a:solidFill>
              </a:rPr>
              <a:t>Загадки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«</a:t>
            </a:r>
            <a:r>
              <a:rPr lang="ru-RU" dirty="0">
                <a:solidFill>
                  <a:srgbClr val="0000FF"/>
                </a:solidFill>
              </a:rPr>
              <a:t>Насекомые»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r"/>
            <a:r>
              <a:rPr lang="ru-RU" sz="2600" dirty="0" err="1" smtClean="0">
                <a:solidFill>
                  <a:srgbClr val="0000FF"/>
                </a:solidFill>
              </a:rPr>
              <a:t>Бабашанова</a:t>
            </a:r>
            <a:r>
              <a:rPr lang="ru-RU" sz="2600" dirty="0" smtClean="0">
                <a:solidFill>
                  <a:srgbClr val="0000FF"/>
                </a:solidFill>
              </a:rPr>
              <a:t> М.А.</a:t>
            </a:r>
            <a:endParaRPr lang="ru-RU" sz="2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9997" y="2159995"/>
            <a:ext cx="5759997" cy="42591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Шевелились у цветка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Все четыре лепестка.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Я сорвать его хотел —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Он вспорхнул и улетел.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0" i="0" u="none" strike="noStrike" kern="1200" cap="none" spc="0" baseline="0">
              <a:solidFill>
                <a:srgbClr val="0000FF"/>
              </a:solidFill>
              <a:uFillTx/>
              <a:latin typeface="Comic Sans MS" pitchFamily="66"/>
              <a:ea typeface="Microsoft YaHei" pitchFamily="2"/>
              <a:cs typeface="Mangal" pitchFamily="2"/>
            </a:endParaRPr>
          </a:p>
        </p:txBody>
      </p:sp>
      <p:pic>
        <p:nvPicPr>
          <p:cNvPr id="8194" name="Picture 2" descr="Бабочка вице-король для защиты от врага не ограничиваетс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6" y="1771720"/>
            <a:ext cx="5110705" cy="383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3180" y="674557"/>
            <a:ext cx="4107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132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Бабочка</a:t>
            </a:r>
            <a:endParaRPr lang="ru-RU" sz="4000" b="1" dirty="0">
              <a:solidFill>
                <a:srgbClr val="1132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0622" y="1792460"/>
            <a:ext cx="3780001" cy="37249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Красненькие крылышки, черные горошки.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Кто это гуляет по моей ладошке?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1" i="1" u="none" strike="noStrike" kern="1200" cap="none" spc="0" baseline="0" dirty="0">
              <a:solidFill>
                <a:srgbClr val="0000FF"/>
              </a:solidFill>
              <a:uFillTx/>
              <a:latin typeface="Comic Sans MS" pitchFamily="66"/>
              <a:ea typeface="Microsoft YaHei" pitchFamily="2"/>
              <a:cs typeface="Mangal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623" y="4439803"/>
            <a:ext cx="3780001" cy="3807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Какая коровка, скажите, пока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Еще никому не дала молока</a:t>
            </a:r>
            <a:r>
              <a:rPr lang="ru-RU" sz="2800" b="1" i="1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?</a:t>
            </a:r>
            <a:endParaRPr lang="ru-RU" sz="2800" b="1" i="1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0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9218" name="Picture 2" descr="Божья коровка прилетела в дом, примета: с этим милым и безобидным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5" y="1913379"/>
            <a:ext cx="5660005" cy="34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3180" y="674557"/>
            <a:ext cx="4107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132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Божья коровка</a:t>
            </a:r>
            <a:endParaRPr lang="ru-RU" sz="4000" b="1" dirty="0">
              <a:solidFill>
                <a:srgbClr val="1132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65888" y="1724912"/>
            <a:ext cx="3394149" cy="61441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2800" b="1" i="1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defRPr>
            </a:pPr>
            <a:r>
              <a:rPr lang="ru-RU" sz="2800" b="1" i="1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Хоть имеет много ножек,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2800" b="1" i="1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defRPr>
            </a:pPr>
            <a:r>
              <a:rPr lang="ru-RU" sz="2800" b="1" i="1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Все равно бежать не может.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2800" b="1" i="1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defRPr>
            </a:pPr>
            <a:r>
              <a:rPr lang="ru-RU" sz="2800" b="1" i="1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Вдоль по листику ползет,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2800" b="1" i="1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defRPr>
            </a:pPr>
            <a:r>
              <a:rPr lang="ru-RU" sz="2800" b="1" i="1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Бедный листик весь сгрызет.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2800" b="1" i="1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defRPr>
            </a:pPr>
            <a:endParaRPr lang="ru-RU" sz="2800" b="1" i="1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  <a:ea typeface="Microsoft YaHei" pitchFamily="2"/>
              <a:cs typeface="Mangal" pitchFamily="2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50" y="1724912"/>
            <a:ext cx="5395214" cy="35912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73180" y="674557"/>
            <a:ext cx="4107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132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Гусеница</a:t>
            </a:r>
            <a:endParaRPr lang="ru-RU" sz="4000" b="1" dirty="0">
              <a:solidFill>
                <a:srgbClr val="1132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59995" y="1979996"/>
            <a:ext cx="3240002" cy="34631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Сначала ткет,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Потом плетет,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Устанет –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Добычу ждет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1" i="1" u="none" strike="noStrike" kern="1200" cap="none" spc="0" baseline="0">
              <a:solidFill>
                <a:srgbClr val="0000FF"/>
              </a:solidFill>
              <a:uFillTx/>
              <a:latin typeface="Comic Sans MS" pitchFamily="66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0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22" y="1574317"/>
            <a:ext cx="5689969" cy="42745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73180" y="674557"/>
            <a:ext cx="4107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132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Паук</a:t>
            </a:r>
            <a:endParaRPr lang="ru-RU" sz="4000" b="1" dirty="0">
              <a:solidFill>
                <a:srgbClr val="1132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132BF"/>
                </a:solidFill>
              </a:rPr>
              <a:t>Спасибо за внимание!</a:t>
            </a:r>
            <a:endParaRPr lang="ru-RU" dirty="0">
              <a:solidFill>
                <a:srgbClr val="1132BF"/>
              </a:solidFill>
            </a:endParaRPr>
          </a:p>
        </p:txBody>
      </p:sp>
      <p:pic>
        <p:nvPicPr>
          <p:cNvPr id="10242" name="Picture 2" descr="Фигурки большие &quot;Насекомые&quot;, Learning Resources купить в Москве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71" y="2619531"/>
            <a:ext cx="626021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67075" y="642053"/>
            <a:ext cx="8609012" cy="1262062"/>
          </a:xfrm>
        </p:spPr>
        <p:txBody>
          <a:bodyPr/>
          <a:lstStyle/>
          <a:p>
            <a:pPr lvl="0"/>
            <a:r>
              <a:rPr lang="ru-RU" dirty="0">
                <a:solidFill>
                  <a:srgbClr val="0000FF"/>
                </a:solidFill>
              </a:rPr>
              <a:t>Цели: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68662" y="1687695"/>
            <a:ext cx="8607425" cy="4762500"/>
          </a:xfrm>
        </p:spPr>
        <p:txBody>
          <a:bodyPr anchor="ctr"/>
          <a:lstStyle/>
          <a:p>
            <a:pPr lvl="0" indent="-215999"/>
            <a:r>
              <a:rPr lang="ru-RU" sz="4400" dirty="0">
                <a:solidFill>
                  <a:srgbClr val="1132BF"/>
                </a:solidFill>
              </a:rPr>
              <a:t>1.</a:t>
            </a:r>
            <a:r>
              <a:rPr lang="ru-RU" sz="3600" dirty="0">
                <a:solidFill>
                  <a:srgbClr val="1132BF"/>
                </a:solidFill>
              </a:rPr>
              <a:t>Расширить знания детей о жизни насекомых, особенностях внешнего вида.</a:t>
            </a:r>
          </a:p>
          <a:p>
            <a:pPr lvl="0" indent="-215999"/>
            <a:r>
              <a:rPr lang="ru-RU" sz="3600" dirty="0">
                <a:solidFill>
                  <a:srgbClr val="1132BF"/>
                </a:solidFill>
              </a:rPr>
              <a:t>2.Развивать наблюдательность и внимание.</a:t>
            </a:r>
          </a:p>
          <a:p>
            <a:pPr lvl="0" indent="-215999"/>
            <a:r>
              <a:rPr lang="ru-RU" sz="3600" dirty="0">
                <a:solidFill>
                  <a:srgbClr val="1132BF"/>
                </a:solidFill>
              </a:rPr>
              <a:t>3.Воспитывать интерес к окружающему миру.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353176" y="1786329"/>
            <a:ext cx="3195558" cy="5400675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b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Целый</a:t>
            </a:r>
            <a:r>
              <a:rPr lang="en-US" sz="2800" b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день</a:t>
            </a:r>
            <a:r>
              <a:rPr lang="en-US" sz="2800" b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ле</a:t>
            </a:r>
            <a:r>
              <a:rPr lang="ru-RU" sz="2800" b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та</a:t>
            </a:r>
            <a:r>
              <a:rPr lang="en-US" sz="2800" b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ет</a:t>
            </a:r>
            <a:r>
              <a:rPr lang="en-US" sz="2800" b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, </a:t>
            </a:r>
            <a:br>
              <a:rPr lang="en-US" sz="2800" b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</a:br>
            <a:r>
              <a:rPr lang="en-US" sz="2800" b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Всем</a:t>
            </a:r>
            <a:r>
              <a:rPr lang="en-US" sz="2800" b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надоедает</a:t>
            </a:r>
            <a:r>
              <a:rPr lang="en-US" sz="2800" b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, </a:t>
            </a:r>
            <a:br>
              <a:rPr lang="en-US" sz="2800" b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</a:br>
            <a:r>
              <a:rPr lang="en-US" sz="2800" b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Ночь</a:t>
            </a:r>
            <a:r>
              <a:rPr lang="en-US" sz="2800" b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настаёт</a:t>
            </a:r>
            <a:r>
              <a:rPr lang="en-US" sz="2800" b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, </a:t>
            </a:r>
            <a:br>
              <a:rPr lang="en-US" sz="2800" b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</a:br>
            <a:r>
              <a:rPr lang="en-US" sz="2800" b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Тогда</a:t>
            </a:r>
            <a:r>
              <a:rPr lang="en-US" sz="2800" b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перестаёт</a:t>
            </a:r>
            <a:r>
              <a:rPr lang="en-US" sz="2800" b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.</a:t>
            </a:r>
          </a:p>
        </p:txBody>
      </p:sp>
      <p:pic>
        <p:nvPicPr>
          <p:cNvPr id="1026" name="Picture 2" descr="Муха синяя мясная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96" y="1786329"/>
            <a:ext cx="5313180" cy="39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3180" y="674557"/>
            <a:ext cx="4107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132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Муха</a:t>
            </a:r>
            <a:endParaRPr lang="ru-RU" sz="4000" b="1" dirty="0">
              <a:solidFill>
                <a:srgbClr val="1132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127625" y="2336800"/>
            <a:ext cx="4953000" cy="6303963"/>
          </a:xfrm>
        </p:spPr>
        <p:txBody>
          <a:bodyPr/>
          <a:lstStyle/>
          <a:p>
            <a:pPr lvl="0"/>
            <a:r>
              <a:rPr lang="en-US" sz="2800" b="1" i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Домовитая</a:t>
            </a:r>
            <a:r>
              <a:rPr lang="en-US" sz="2800" b="1" i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b="1" i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хозяйка</a:t>
            </a:r>
            <a:r>
              <a:rPr lang="en-US" sz="2800" b="1" i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 </a:t>
            </a:r>
            <a:br>
              <a:rPr lang="en-US" sz="2800" b="1" i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</a:br>
            <a:r>
              <a:rPr lang="en-US" sz="2800" b="1" i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Полетает</a:t>
            </a:r>
            <a:r>
              <a:rPr lang="en-US" sz="2800" b="1" i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b="1" i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над</a:t>
            </a:r>
            <a:r>
              <a:rPr lang="en-US" sz="2800" b="1" i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b="1" i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лужайкой</a:t>
            </a:r>
            <a:r>
              <a:rPr lang="en-US" sz="2800" b="1" i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, </a:t>
            </a:r>
            <a:br>
              <a:rPr lang="en-US" sz="2800" b="1" i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</a:br>
            <a:r>
              <a:rPr lang="en-US" sz="2800" b="1" i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Похлопочет</a:t>
            </a:r>
            <a:r>
              <a:rPr lang="en-US" sz="2800" b="1" i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b="1" i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над</a:t>
            </a:r>
            <a:r>
              <a:rPr lang="en-US" sz="2800" b="1" i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b="1" i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цветком</a:t>
            </a:r>
            <a:r>
              <a:rPr lang="en-US" sz="2800" b="1" i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 — </a:t>
            </a:r>
            <a:br>
              <a:rPr lang="en-US" sz="2800" b="1" i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</a:br>
            <a:r>
              <a:rPr lang="en-US" sz="2800" b="1" i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Он</a:t>
            </a:r>
            <a:r>
              <a:rPr lang="en-US" sz="2800" b="1" i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b="1" i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поделится</a:t>
            </a:r>
            <a:r>
              <a:rPr lang="en-US" sz="2800" b="1" i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b="1" i="1" dirty="0" err="1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медком</a:t>
            </a:r>
            <a:r>
              <a:rPr lang="en-US" sz="2800" b="1" i="1" dirty="0">
                <a:solidFill>
                  <a:srgbClr val="1132BF"/>
                </a:solidFill>
                <a:latin typeface="Times New Roman" pitchFamily="18"/>
                <a:cs typeface="Times New Roman" pitchFamily="18"/>
              </a:rPr>
              <a:t>.</a:t>
            </a:r>
          </a:p>
        </p:txBody>
      </p:sp>
      <p:pic>
        <p:nvPicPr>
          <p:cNvPr id="2050" name="Picture 2" descr="В Бразилии пенсионерка погибла после 500 укусов пче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8" y="2012155"/>
            <a:ext cx="48768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3180" y="674557"/>
            <a:ext cx="4107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132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Пчела</a:t>
            </a:r>
            <a:endParaRPr lang="ru-RU" sz="4000" b="1" dirty="0">
              <a:solidFill>
                <a:srgbClr val="1132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99101" y="2222504"/>
            <a:ext cx="4190996" cy="44375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1132B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Голос тонок,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1132B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Нос долог,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1132B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Кто его убьёт,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1132B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Тот свою кровь прольёт.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1" i="1" u="none" strike="noStrike" kern="1200" cap="none" spc="0" baseline="0" dirty="0">
              <a:solidFill>
                <a:srgbClr val="0000FF"/>
              </a:solidFill>
              <a:uFillTx/>
              <a:latin typeface="Comic Sans MS" pitchFamily="66"/>
              <a:ea typeface="Microsoft YaHei" pitchFamily="2"/>
              <a:cs typeface="Mangal" pitchFamily="2"/>
            </a:endParaRPr>
          </a:p>
        </p:txBody>
      </p:sp>
      <p:pic>
        <p:nvPicPr>
          <p:cNvPr id="3074" name="Picture 2" descr="С какого расстояния комар слышит жертву | Новости | Вокруг Св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1" y="2222504"/>
            <a:ext cx="48768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3180" y="674557"/>
            <a:ext cx="4107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132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Комар</a:t>
            </a:r>
            <a:endParaRPr lang="ru-RU" sz="4000" b="1" dirty="0">
              <a:solidFill>
                <a:srgbClr val="1132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02298" y="2146297"/>
            <a:ext cx="3837700" cy="42397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Прыгает пружинка —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Зелёная спинка —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 травы на былинку,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 ветки на тропинку.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1" i="1" u="none" strike="noStrike" kern="1200" cap="none" spc="0" baseline="0">
              <a:solidFill>
                <a:srgbClr val="0000FF"/>
              </a:solidFill>
              <a:uFillTx/>
              <a:latin typeface="Comic Sans MS" pitchFamily="66"/>
              <a:ea typeface="Microsoft YaHei" pitchFamily="2"/>
              <a:cs typeface="Mangal" pitchFamily="2"/>
            </a:endParaRPr>
          </a:p>
        </p:txBody>
      </p:sp>
      <p:pic>
        <p:nvPicPr>
          <p:cNvPr id="4098" name="Picture 2" descr="Кузнечик – зеленый попрыгу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4" y="1888761"/>
            <a:ext cx="5224613" cy="347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3180" y="674557"/>
            <a:ext cx="4107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132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Кузнечик</a:t>
            </a:r>
            <a:endParaRPr lang="ru-RU" sz="4000" b="1" dirty="0">
              <a:solidFill>
                <a:srgbClr val="1132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85369" y="1624195"/>
            <a:ext cx="3601437" cy="68079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1132B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Кто они? Откуда? Чьи?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1132B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Льются чёрные ручьи: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1132B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Дружно меленькие точки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1132B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Строят дом себе на кочке.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0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5122" name="Picture 2" descr="Какой вред наносят красные муравьи и как с ними боротьс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9" y="1624195"/>
            <a:ext cx="57150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3180" y="674557"/>
            <a:ext cx="4107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132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Муравей</a:t>
            </a:r>
            <a:endParaRPr lang="ru-RU" sz="4000" b="1" dirty="0">
              <a:solidFill>
                <a:srgbClr val="1132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1504" y="1883321"/>
            <a:ext cx="4248503" cy="63489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Модница крылатая,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Платье полосатое.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Ростом хоть и кроха,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Укусит — будет плохо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0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146" name="Picture 2" descr="Как я узнала, что осы всеядные. : Pikab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8" y="1883321"/>
            <a:ext cx="4761199" cy="390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3180" y="674557"/>
            <a:ext cx="4107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132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Оса</a:t>
            </a:r>
            <a:endParaRPr lang="ru-RU" sz="4000" b="1" dirty="0">
              <a:solidFill>
                <a:srgbClr val="1132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60035" y="1917371"/>
            <a:ext cx="3240002" cy="6328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1132B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На ромашку у ворот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1132B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Опустился вертолёт —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1132B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Золотистые глаза.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 dirty="0">
                <a:solidFill>
                  <a:srgbClr val="1132BF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Кто же это?...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1" i="1" u="none" strike="noStrike" kern="1200" cap="none" spc="0" baseline="0" dirty="0">
              <a:solidFill>
                <a:srgbClr val="0000FF"/>
              </a:solidFill>
              <a:uFillTx/>
              <a:latin typeface="Comic Sans MS" pitchFamily="66"/>
              <a:ea typeface="Microsoft YaHei" pitchFamily="2"/>
              <a:cs typeface="Mangal" pitchFamily="2"/>
            </a:endParaRPr>
          </a:p>
        </p:txBody>
      </p:sp>
      <p:pic>
        <p:nvPicPr>
          <p:cNvPr id="7170" name="Picture 2" descr="ᐈ Стрекозы красивые фотография, фото стрекоза | скачать н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7" y="1917371"/>
            <a:ext cx="5268527" cy="352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3180" y="674557"/>
            <a:ext cx="4107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132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Стрекоза</a:t>
            </a:r>
            <a:endParaRPr lang="ru-RU" sz="4000" b="1" dirty="0">
              <a:solidFill>
                <a:srgbClr val="1132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219</Words>
  <Application>Microsoft Office PowerPoint</Application>
  <PresentationFormat>Широкоэкранный</PresentationFormat>
  <Paragraphs>70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Microsoft YaHei</vt:lpstr>
      <vt:lpstr>Arial</vt:lpstr>
      <vt:lpstr>Comic Sans MS</vt:lpstr>
      <vt:lpstr>Garamond</vt:lpstr>
      <vt:lpstr>Lucida Sans Unicode</vt:lpstr>
      <vt:lpstr>Mangal</vt:lpstr>
      <vt:lpstr>Tahoma</vt:lpstr>
      <vt:lpstr>Times New Roman</vt:lpstr>
      <vt:lpstr>Натуральные материалы</vt:lpstr>
      <vt:lpstr>Загадки «Насекомые»</vt:lpstr>
      <vt:lpstr>Цели: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«Насекомые»</dc:title>
  <dc:creator>asus</dc:creator>
  <cp:lastModifiedBy>asus</cp:lastModifiedBy>
  <cp:revision>15</cp:revision>
  <dcterms:created xsi:type="dcterms:W3CDTF">2014-04-02T13:42:04Z</dcterms:created>
  <dcterms:modified xsi:type="dcterms:W3CDTF">2020-04-12T20:34:41Z</dcterms:modified>
</cp:coreProperties>
</file>